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64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0453" y="334467"/>
            <a:ext cx="11131092" cy="694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1999" cy="68442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291" y="132410"/>
            <a:ext cx="11583416" cy="912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2.jp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4.jpg"/><Relationship Id="rId5" Type="http://schemas.openxmlformats.org/officeDocument/2006/relationships/image" Target="../media/image12.jpg"/><Relationship Id="rId15" Type="http://schemas.openxmlformats.org/officeDocument/2006/relationships/image" Target="../media/image21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4.jp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2" y="2369820"/>
              <a:ext cx="5099304" cy="264871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121" y="827278"/>
            <a:ext cx="436753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 NO:</a:t>
            </a:r>
            <a:r>
              <a:rPr sz="2500" spc="-20" dirty="0"/>
              <a:t> </a:t>
            </a:r>
            <a:r>
              <a:rPr sz="2500" spc="-10" dirty="0"/>
              <a:t>3001A-</a:t>
            </a:r>
            <a:r>
              <a:rPr sz="2500" spc="-20" dirty="0"/>
              <a:t>A-</a:t>
            </a:r>
            <a:r>
              <a:rPr sz="2500" spc="-10" dirty="0"/>
              <a:t>Z2-</a:t>
            </a:r>
            <a:r>
              <a:rPr sz="2500" spc="-25" dirty="0"/>
              <a:t>24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2.75”</a:t>
            </a:r>
            <a:r>
              <a:rPr sz="2500" spc="-45" dirty="0"/>
              <a:t> </a:t>
            </a:r>
            <a:r>
              <a:rPr sz="2500" dirty="0"/>
              <a:t>DIECAST</a:t>
            </a:r>
            <a:r>
              <a:rPr sz="2500" spc="-30" dirty="0"/>
              <a:t> </a:t>
            </a:r>
            <a:r>
              <a:rPr sz="2500" dirty="0"/>
              <a:t>CAR</a:t>
            </a:r>
            <a:r>
              <a:rPr sz="2500" spc="-25" dirty="0"/>
              <a:t> </a:t>
            </a:r>
            <a:r>
              <a:rPr sz="2500" dirty="0"/>
              <a:t>–</a:t>
            </a:r>
            <a:r>
              <a:rPr sz="2500" spc="-45" dirty="0"/>
              <a:t> </a:t>
            </a:r>
            <a:r>
              <a:rPr sz="2500" dirty="0"/>
              <a:t>2</a:t>
            </a:r>
            <a:r>
              <a:rPr sz="2500" spc="-45" dirty="0"/>
              <a:t> </a:t>
            </a:r>
            <a:r>
              <a:rPr sz="2500" dirty="0"/>
              <a:t>PIECES</a:t>
            </a:r>
            <a:r>
              <a:rPr sz="2500" spc="-30" dirty="0"/>
              <a:t> </a:t>
            </a:r>
            <a:r>
              <a:rPr sz="2500" spc="-20" dirty="0"/>
              <a:t>PACK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160121" y="1524127"/>
            <a:ext cx="283146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Wheeling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3272" y="5545023"/>
            <a:ext cx="262191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3.625”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0.95”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6.5”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56759" y="1552955"/>
            <a:ext cx="7355205" cy="3741420"/>
            <a:chOff x="4556759" y="1552955"/>
            <a:chExt cx="7355205" cy="37414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3015" y="1552955"/>
              <a:ext cx="2258568" cy="37414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6759" y="3898391"/>
              <a:ext cx="1467612" cy="8564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7731" y="3898391"/>
              <a:ext cx="1374647" cy="8823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24215" y="3845051"/>
              <a:ext cx="1376172" cy="9037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0043" y="2720339"/>
              <a:ext cx="1467611" cy="8869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8566" y="2580894"/>
              <a:ext cx="1757652" cy="11664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906"/>
            <a:ext cx="12146279" cy="68183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457" y="933958"/>
            <a:ext cx="5075555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sz="2800" dirty="0"/>
              <a:t>ITEM</a:t>
            </a:r>
            <a:r>
              <a:rPr sz="2800" spc="5" dirty="0"/>
              <a:t> </a:t>
            </a:r>
            <a:r>
              <a:rPr sz="2800" dirty="0"/>
              <a:t>NO:</a:t>
            </a:r>
            <a:r>
              <a:rPr sz="2800" spc="5" dirty="0"/>
              <a:t> </a:t>
            </a:r>
            <a:r>
              <a:rPr sz="2800" spc="-20" dirty="0"/>
              <a:t>3001A-A-</a:t>
            </a:r>
            <a:r>
              <a:rPr sz="2800" spc="-10" dirty="0"/>
              <a:t>W25-</a:t>
            </a:r>
            <a:r>
              <a:rPr sz="2800" spc="-25" dirty="0"/>
              <a:t>12</a:t>
            </a:r>
            <a:endParaRPr sz="2800"/>
          </a:p>
          <a:p>
            <a:pPr marL="12700">
              <a:lnSpc>
                <a:spcPts val="3190"/>
              </a:lnSpc>
            </a:pPr>
            <a:r>
              <a:rPr sz="2800" dirty="0"/>
              <a:t>2.75”</a:t>
            </a:r>
            <a:r>
              <a:rPr sz="2800" spc="-60" dirty="0"/>
              <a:t> </a:t>
            </a:r>
            <a:r>
              <a:rPr sz="2800" dirty="0"/>
              <a:t>DIECAST</a:t>
            </a:r>
            <a:r>
              <a:rPr sz="2800" spc="-35" dirty="0"/>
              <a:t> </a:t>
            </a:r>
            <a:r>
              <a:rPr sz="2800" dirty="0"/>
              <a:t>CAR</a:t>
            </a:r>
            <a:r>
              <a:rPr sz="2800" spc="-30" dirty="0"/>
              <a:t> </a:t>
            </a:r>
            <a:r>
              <a:rPr sz="2800" dirty="0"/>
              <a:t>–</a:t>
            </a:r>
            <a:r>
              <a:rPr sz="2800" spc="-55" dirty="0"/>
              <a:t> </a:t>
            </a:r>
            <a:r>
              <a:rPr sz="2800" dirty="0"/>
              <a:t>25</a:t>
            </a:r>
            <a:r>
              <a:rPr sz="2800" spc="-60" dirty="0"/>
              <a:t> </a:t>
            </a:r>
            <a:r>
              <a:rPr sz="2800" dirty="0"/>
              <a:t>PIECES</a:t>
            </a:r>
            <a:r>
              <a:rPr sz="2800" spc="-50" dirty="0"/>
              <a:t> </a:t>
            </a:r>
            <a:r>
              <a:rPr sz="2800" spc="-20" dirty="0"/>
              <a:t>PACK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81457" y="1712721"/>
            <a:ext cx="500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Die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Plastic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Parts.</a:t>
            </a:r>
            <a:r>
              <a:rPr sz="1800" spc="4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•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Free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Wheeling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7325" y="5661761"/>
            <a:ext cx="220408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17.75”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1.5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5" dirty="0">
                <a:latin typeface="Impact"/>
                <a:cs typeface="Impact"/>
              </a:rPr>
              <a:t> 9”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12191999" cy="68503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793" y="976375"/>
            <a:ext cx="5334000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dirty="0"/>
              <a:t>ITEM</a:t>
            </a:r>
            <a:r>
              <a:rPr sz="2800" spc="-10" dirty="0"/>
              <a:t> </a:t>
            </a:r>
            <a:r>
              <a:rPr sz="2800" dirty="0"/>
              <a:t>NO:</a:t>
            </a:r>
            <a:r>
              <a:rPr sz="2800" spc="-10" dirty="0"/>
              <a:t> </a:t>
            </a:r>
            <a:r>
              <a:rPr sz="2800" spc="-20" dirty="0"/>
              <a:t>3066A-A-</a:t>
            </a:r>
            <a:r>
              <a:rPr sz="2800" spc="-10" dirty="0"/>
              <a:t>W-</a:t>
            </a:r>
            <a:r>
              <a:rPr sz="2800" spc="-25" dirty="0"/>
              <a:t>12</a:t>
            </a:r>
            <a:endParaRPr sz="2800"/>
          </a:p>
          <a:p>
            <a:pPr marL="12700">
              <a:lnSpc>
                <a:spcPts val="3195"/>
              </a:lnSpc>
            </a:pPr>
            <a:r>
              <a:rPr sz="2800" dirty="0"/>
              <a:t>LNS</a:t>
            </a:r>
            <a:r>
              <a:rPr sz="2800" spc="-50" dirty="0"/>
              <a:t> </a:t>
            </a:r>
            <a:r>
              <a:rPr sz="2800" dirty="0"/>
              <a:t>4.3”</a:t>
            </a:r>
            <a:r>
              <a:rPr sz="2800" spc="-50" dirty="0"/>
              <a:t> </a:t>
            </a:r>
            <a:r>
              <a:rPr sz="2800" dirty="0"/>
              <a:t>PULL</a:t>
            </a:r>
            <a:r>
              <a:rPr sz="2800" spc="-50" dirty="0"/>
              <a:t> </a:t>
            </a:r>
            <a:r>
              <a:rPr sz="2800" dirty="0"/>
              <a:t>BACK</a:t>
            </a:r>
            <a:r>
              <a:rPr sz="2800" spc="-50" dirty="0"/>
              <a:t> </a:t>
            </a:r>
            <a:r>
              <a:rPr sz="2800" dirty="0"/>
              <a:t>PLASTIC</a:t>
            </a:r>
            <a:r>
              <a:rPr sz="2800" spc="-35" dirty="0"/>
              <a:t> </a:t>
            </a:r>
            <a:r>
              <a:rPr sz="2800" dirty="0"/>
              <a:t>CAR</a:t>
            </a:r>
            <a:r>
              <a:rPr sz="2800" spc="-50" dirty="0"/>
              <a:t> </a:t>
            </a:r>
            <a:r>
              <a:rPr sz="2800" spc="-10" dirty="0"/>
              <a:t>ASST.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02793" y="1755394"/>
            <a:ext cx="576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PULL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WITH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AUTHENTIC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DECORATION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10725" y="4792471"/>
            <a:ext cx="184658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6”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2.5”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8"/>
            <a:ext cx="12191999" cy="68503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793" y="976375"/>
            <a:ext cx="5356860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dirty="0"/>
              <a:t>ITEM</a:t>
            </a:r>
            <a:r>
              <a:rPr sz="2800" spc="-5" dirty="0"/>
              <a:t> </a:t>
            </a:r>
            <a:r>
              <a:rPr sz="2800" dirty="0"/>
              <a:t>NO:</a:t>
            </a:r>
            <a:r>
              <a:rPr sz="2800" spc="-5" dirty="0"/>
              <a:t> </a:t>
            </a:r>
            <a:r>
              <a:rPr sz="2800" spc="-20" dirty="0"/>
              <a:t>3014A-A-</a:t>
            </a:r>
            <a:r>
              <a:rPr sz="2800" spc="-10" dirty="0"/>
              <a:t>W-</a:t>
            </a:r>
            <a:r>
              <a:rPr sz="2800" spc="-25" dirty="0"/>
              <a:t>12</a:t>
            </a:r>
            <a:endParaRPr sz="2800"/>
          </a:p>
          <a:p>
            <a:pPr marL="12700">
              <a:lnSpc>
                <a:spcPts val="3195"/>
              </a:lnSpc>
            </a:pPr>
            <a:r>
              <a:rPr sz="2800" dirty="0"/>
              <a:t>LNS</a:t>
            </a:r>
            <a:r>
              <a:rPr sz="2800" spc="-65" dirty="0"/>
              <a:t> </a:t>
            </a:r>
            <a:r>
              <a:rPr sz="2800" dirty="0"/>
              <a:t>4.3”</a:t>
            </a:r>
            <a:r>
              <a:rPr sz="2800" spc="-60" dirty="0"/>
              <a:t> </a:t>
            </a:r>
            <a:r>
              <a:rPr sz="2800" dirty="0"/>
              <a:t>PULL</a:t>
            </a:r>
            <a:r>
              <a:rPr sz="2800" spc="-65" dirty="0"/>
              <a:t> </a:t>
            </a:r>
            <a:r>
              <a:rPr sz="2800" dirty="0"/>
              <a:t>BACK</a:t>
            </a:r>
            <a:r>
              <a:rPr sz="2800" spc="-60" dirty="0"/>
              <a:t> </a:t>
            </a:r>
            <a:r>
              <a:rPr sz="2800" dirty="0"/>
              <a:t>DIECAST</a:t>
            </a:r>
            <a:r>
              <a:rPr sz="2800" spc="-40" dirty="0"/>
              <a:t> </a:t>
            </a:r>
            <a:r>
              <a:rPr sz="2800" dirty="0"/>
              <a:t>CAR</a:t>
            </a:r>
            <a:r>
              <a:rPr sz="2800" spc="-65" dirty="0"/>
              <a:t> </a:t>
            </a:r>
            <a:r>
              <a:rPr sz="2800" spc="-10" dirty="0"/>
              <a:t>ASST.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02793" y="1755394"/>
            <a:ext cx="576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PULL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WITH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AUTHENTIC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DECORATION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10725" y="4792471"/>
            <a:ext cx="184658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6”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2.5”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" y="-1"/>
            <a:ext cx="12189460" cy="6858000"/>
            <a:chOff x="1524" y="-1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-1"/>
              <a:ext cx="12188951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72" y="990600"/>
              <a:ext cx="11690604" cy="56281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544306" y="5081396"/>
            <a:ext cx="2947670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CDU</a:t>
            </a:r>
            <a:r>
              <a:rPr sz="2400" b="1" spc="-10" dirty="0">
                <a:latin typeface="Impact"/>
                <a:cs typeface="Impact"/>
              </a:rPr>
              <a:t> </a:t>
            </a:r>
            <a:r>
              <a:rPr sz="2400" b="1" spc="-20" dirty="0">
                <a:latin typeface="Impact"/>
                <a:cs typeface="Impact"/>
              </a:rPr>
              <a:t>BOX: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ts val="2830"/>
              </a:lnSpc>
            </a:pPr>
            <a:r>
              <a:rPr sz="2400" b="1" dirty="0">
                <a:latin typeface="Impact"/>
                <a:cs typeface="Impact"/>
              </a:rPr>
              <a:t>SIZE:</a:t>
            </a:r>
            <a:r>
              <a:rPr sz="2400" b="1" spc="-8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19.68”</a:t>
            </a:r>
            <a:r>
              <a:rPr sz="2400" b="1" spc="-30" dirty="0">
                <a:latin typeface="Impact"/>
                <a:cs typeface="Impact"/>
              </a:rPr>
              <a:t> </a:t>
            </a:r>
            <a:r>
              <a:rPr sz="2400" spc="-175" dirty="0">
                <a:latin typeface="Arial"/>
                <a:cs typeface="Arial"/>
              </a:rPr>
              <a:t>x</a:t>
            </a:r>
            <a:r>
              <a:rPr sz="2400" spc="-254" dirty="0">
                <a:latin typeface="Arial"/>
                <a:cs typeface="Arial"/>
              </a:rPr>
              <a:t> </a:t>
            </a:r>
            <a:r>
              <a:rPr sz="2400" b="1" dirty="0">
                <a:latin typeface="Impact"/>
                <a:cs typeface="Impact"/>
              </a:rPr>
              <a:t>5.9”</a:t>
            </a:r>
            <a:r>
              <a:rPr sz="2400" b="1" spc="-30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b="1" spc="-20" dirty="0">
                <a:latin typeface="Impact"/>
                <a:cs typeface="Impact"/>
              </a:rPr>
              <a:t>1.77”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112011"/>
            <a:ext cx="50749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ITEM</a:t>
            </a:r>
            <a:r>
              <a:rPr sz="2400" b="1" spc="1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No.</a:t>
            </a:r>
            <a:r>
              <a:rPr sz="2400" b="1" spc="15" dirty="0">
                <a:latin typeface="Impact"/>
                <a:cs typeface="Impact"/>
              </a:rPr>
              <a:t> </a:t>
            </a:r>
            <a:r>
              <a:rPr sz="2400" b="1" spc="-20" dirty="0">
                <a:latin typeface="Impact"/>
                <a:cs typeface="Impact"/>
              </a:rPr>
              <a:t>:3023A-</a:t>
            </a:r>
            <a:r>
              <a:rPr sz="2400" b="1" spc="-10" dirty="0">
                <a:latin typeface="Impact"/>
                <a:cs typeface="Impact"/>
              </a:rPr>
              <a:t>A-A-</a:t>
            </a:r>
            <a:r>
              <a:rPr sz="2400" b="1" spc="-20" dirty="0">
                <a:latin typeface="Impact"/>
                <a:cs typeface="Impact"/>
              </a:rPr>
              <a:t>X-</a:t>
            </a:r>
            <a:r>
              <a:rPr sz="2400" b="1" spc="-25" dirty="0">
                <a:latin typeface="Impact"/>
                <a:cs typeface="Impact"/>
              </a:rPr>
              <a:t>24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Impact"/>
                <a:cs typeface="Impact"/>
              </a:rPr>
              <a:t>3”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CONSTRUCTION</a:t>
            </a:r>
            <a:r>
              <a:rPr sz="2400" b="1" spc="-2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TRUCKS</a:t>
            </a:r>
            <a:r>
              <a:rPr sz="2400" b="1" spc="-4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spc="-10" dirty="0">
                <a:latin typeface="Impact"/>
                <a:cs typeface="Impact"/>
              </a:rPr>
              <a:t>MOVABLE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PARTS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LEGEND</a:t>
            </a:r>
            <a:r>
              <a:rPr sz="4000" spc="-4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TOYS</a:t>
            </a:r>
            <a:endParaRPr sz="4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4492" y="1095832"/>
            <a:ext cx="3787775" cy="1185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b="1" dirty="0">
                <a:latin typeface="Impact"/>
                <a:cs typeface="Impact"/>
              </a:rPr>
              <a:t>ITEM</a:t>
            </a:r>
            <a:r>
              <a:rPr sz="2500" b="1" spc="5" dirty="0">
                <a:latin typeface="Impact"/>
                <a:cs typeface="Impact"/>
              </a:rPr>
              <a:t> </a:t>
            </a:r>
            <a:r>
              <a:rPr sz="2500" b="1" dirty="0">
                <a:latin typeface="Impact"/>
                <a:cs typeface="Impact"/>
              </a:rPr>
              <a:t>NO:</a:t>
            </a:r>
            <a:r>
              <a:rPr sz="2500" b="1" spc="-5" dirty="0">
                <a:latin typeface="Impact"/>
                <a:cs typeface="Impact"/>
              </a:rPr>
              <a:t> </a:t>
            </a:r>
            <a:r>
              <a:rPr sz="2500" b="1" spc="-10" dirty="0">
                <a:latin typeface="Impact"/>
                <a:cs typeface="Impact"/>
              </a:rPr>
              <a:t>3023A-</a:t>
            </a:r>
            <a:r>
              <a:rPr sz="2500" b="1" spc="-20" dirty="0">
                <a:latin typeface="Impact"/>
                <a:cs typeface="Impact"/>
              </a:rPr>
              <a:t>A-</a:t>
            </a:r>
            <a:r>
              <a:rPr sz="2500" b="1" spc="-10" dirty="0">
                <a:latin typeface="Impact"/>
                <a:cs typeface="Impact"/>
              </a:rPr>
              <a:t>Z-</a:t>
            </a:r>
            <a:r>
              <a:rPr sz="2500" b="1" spc="-25" dirty="0">
                <a:latin typeface="Impact"/>
                <a:cs typeface="Impact"/>
              </a:rPr>
              <a:t>24</a:t>
            </a:r>
            <a:endParaRPr sz="2500">
              <a:latin typeface="Impact"/>
              <a:cs typeface="Impact"/>
            </a:endParaRPr>
          </a:p>
          <a:p>
            <a:pPr marL="12700">
              <a:lnSpc>
                <a:spcPts val="2745"/>
              </a:lnSpc>
            </a:pPr>
            <a:r>
              <a:rPr sz="2500" b="1" dirty="0">
                <a:latin typeface="Impact"/>
                <a:cs typeface="Impact"/>
              </a:rPr>
              <a:t>3”</a:t>
            </a:r>
            <a:r>
              <a:rPr sz="2500" b="1" spc="-5" dirty="0">
                <a:latin typeface="Impact"/>
                <a:cs typeface="Impact"/>
              </a:rPr>
              <a:t> </a:t>
            </a:r>
            <a:r>
              <a:rPr sz="2500" b="1" spc="-10" dirty="0">
                <a:latin typeface="Impact"/>
                <a:cs typeface="Impact"/>
              </a:rPr>
              <a:t>CONSTRUCTION</a:t>
            </a:r>
            <a:r>
              <a:rPr sz="2500" b="1" spc="-15" dirty="0">
                <a:latin typeface="Impact"/>
                <a:cs typeface="Impact"/>
              </a:rPr>
              <a:t> </a:t>
            </a:r>
            <a:r>
              <a:rPr sz="2500" b="1" spc="-10" dirty="0">
                <a:latin typeface="Impact"/>
                <a:cs typeface="Impact"/>
              </a:rPr>
              <a:t>TRUCK</a:t>
            </a:r>
            <a:endParaRPr sz="2500">
              <a:latin typeface="Impact"/>
              <a:cs typeface="Impact"/>
            </a:endParaRPr>
          </a:p>
          <a:p>
            <a:pPr marL="12700" marR="5080">
              <a:lnSpc>
                <a:spcPts val="1730"/>
              </a:lnSpc>
              <a:spcBef>
                <a:spcPts val="1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Movable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Wheeling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4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Vehicles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+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10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Road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Sign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70897" y="3332479"/>
            <a:ext cx="166179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5”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4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5”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spc="-35" dirty="0">
                <a:latin typeface="Impact"/>
                <a:cs typeface="Impact"/>
              </a:rPr>
              <a:t>2”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LEGEND</a:t>
            </a:r>
            <a:r>
              <a:rPr sz="4000" spc="-4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TOYS</a:t>
            </a:r>
            <a:endParaRPr sz="4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86839"/>
              <a:ext cx="9634727" cy="525322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15578" y="5385917"/>
            <a:ext cx="3157855" cy="74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5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Window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Box</a:t>
            </a:r>
            <a:r>
              <a:rPr sz="2400" b="1" spc="-2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10" dirty="0">
                <a:latin typeface="Impact"/>
                <a:cs typeface="Impact"/>
              </a:rPr>
              <a:t> Header: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ts val="2835"/>
              </a:lnSpc>
            </a:pPr>
            <a:r>
              <a:rPr sz="2400" b="1" dirty="0">
                <a:latin typeface="Impact"/>
                <a:cs typeface="Impact"/>
              </a:rPr>
              <a:t>SIZE: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3.74”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b="1" dirty="0">
                <a:latin typeface="Impact"/>
                <a:cs typeface="Impact"/>
              </a:rPr>
              <a:t>1.8”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b="1" spc="-20" dirty="0">
                <a:latin typeface="Impact"/>
                <a:cs typeface="Impact"/>
              </a:rPr>
              <a:t>7.28”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112011"/>
            <a:ext cx="50749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ITEM</a:t>
            </a:r>
            <a:r>
              <a:rPr sz="2400" b="1" spc="1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No.</a:t>
            </a:r>
            <a:r>
              <a:rPr sz="2400" b="1" spc="15" dirty="0">
                <a:latin typeface="Impact"/>
                <a:cs typeface="Impact"/>
              </a:rPr>
              <a:t> </a:t>
            </a:r>
            <a:r>
              <a:rPr sz="2400" b="1" spc="-20" dirty="0">
                <a:latin typeface="Impact"/>
                <a:cs typeface="Impact"/>
              </a:rPr>
              <a:t>:3023A-</a:t>
            </a:r>
            <a:r>
              <a:rPr sz="2400" b="1" spc="-10" dirty="0">
                <a:latin typeface="Impact"/>
                <a:cs typeface="Impact"/>
              </a:rPr>
              <a:t>A-W3-</a:t>
            </a:r>
            <a:r>
              <a:rPr sz="2400" b="1" spc="-25" dirty="0">
                <a:latin typeface="Impact"/>
                <a:cs typeface="Impact"/>
              </a:rPr>
              <a:t>24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Impact"/>
                <a:cs typeface="Impact"/>
              </a:rPr>
              <a:t>3”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CONSTRUCTION</a:t>
            </a:r>
            <a:r>
              <a:rPr sz="2400" b="1" spc="-2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TRUCKS</a:t>
            </a:r>
            <a:r>
              <a:rPr sz="2400" b="1" spc="-4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spc="-10" dirty="0">
                <a:latin typeface="Impact"/>
                <a:cs typeface="Impact"/>
              </a:rPr>
              <a:t>MOVABLE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PARTS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20" dirty="0">
                <a:latin typeface="Impact"/>
                <a:cs typeface="Impact"/>
              </a:rPr>
              <a:t>3-</a:t>
            </a:r>
            <a:r>
              <a:rPr sz="2400" b="1" spc="-10" dirty="0">
                <a:latin typeface="Impact"/>
                <a:cs typeface="Impact"/>
              </a:rPr>
              <a:t>PIECE-</a:t>
            </a:r>
            <a:r>
              <a:rPr sz="2400" b="1" spc="-20" dirty="0">
                <a:latin typeface="Impact"/>
                <a:cs typeface="Impact"/>
              </a:rPr>
              <a:t>PACK</a:t>
            </a:r>
            <a:endParaRPr sz="2400">
              <a:latin typeface="Impact"/>
              <a:cs typeface="Impac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0404" y="853439"/>
            <a:ext cx="1571244" cy="41269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86839"/>
              <a:ext cx="9634727" cy="525322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15578" y="5385917"/>
            <a:ext cx="3157855" cy="74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5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Window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Box</a:t>
            </a:r>
            <a:r>
              <a:rPr sz="2400" b="1" spc="-2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10" dirty="0">
                <a:latin typeface="Impact"/>
                <a:cs typeface="Impact"/>
              </a:rPr>
              <a:t> Header: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ts val="2835"/>
              </a:lnSpc>
            </a:pPr>
            <a:r>
              <a:rPr sz="2400" b="1" dirty="0">
                <a:latin typeface="Impact"/>
                <a:cs typeface="Impact"/>
              </a:rPr>
              <a:t>SIZE: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3.74”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b="1" dirty="0">
                <a:latin typeface="Impact"/>
                <a:cs typeface="Impact"/>
              </a:rPr>
              <a:t>1.8”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b="1" spc="-20" dirty="0">
                <a:latin typeface="Impact"/>
                <a:cs typeface="Impact"/>
              </a:rPr>
              <a:t>7.28”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112011"/>
            <a:ext cx="50749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ITEM</a:t>
            </a:r>
            <a:r>
              <a:rPr sz="2400" b="1" spc="1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No.</a:t>
            </a:r>
            <a:r>
              <a:rPr sz="2400" b="1" spc="15" dirty="0">
                <a:latin typeface="Impact"/>
                <a:cs typeface="Impact"/>
              </a:rPr>
              <a:t> </a:t>
            </a:r>
            <a:r>
              <a:rPr sz="2400" b="1" spc="-20" dirty="0">
                <a:latin typeface="Impact"/>
                <a:cs typeface="Impact"/>
              </a:rPr>
              <a:t>:3023A-</a:t>
            </a:r>
            <a:r>
              <a:rPr sz="2400" b="1" spc="-10" dirty="0">
                <a:latin typeface="Impact"/>
                <a:cs typeface="Impact"/>
              </a:rPr>
              <a:t>A-W4-</a:t>
            </a:r>
            <a:r>
              <a:rPr sz="2400" b="1" spc="-25" dirty="0">
                <a:latin typeface="Impact"/>
                <a:cs typeface="Impact"/>
              </a:rPr>
              <a:t>24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Impact"/>
                <a:cs typeface="Impact"/>
              </a:rPr>
              <a:t>3”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CONSTRUCTION</a:t>
            </a:r>
            <a:r>
              <a:rPr sz="2400" b="1" spc="-2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TRUCKS</a:t>
            </a:r>
            <a:r>
              <a:rPr sz="2400" b="1" spc="-4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spc="-10" dirty="0">
                <a:latin typeface="Impact"/>
                <a:cs typeface="Impact"/>
              </a:rPr>
              <a:t>MOVABLE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PARTS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4-PIECE-</a:t>
            </a:r>
            <a:r>
              <a:rPr sz="2400" b="1" spc="-20" dirty="0">
                <a:latin typeface="Impact"/>
                <a:cs typeface="Impact"/>
              </a:rPr>
              <a:t>PACK</a:t>
            </a:r>
            <a:endParaRPr sz="2400">
              <a:latin typeface="Impact"/>
              <a:cs typeface="Impac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0404" y="853439"/>
            <a:ext cx="1571244" cy="41269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31" y="1476755"/>
              <a:ext cx="9633204" cy="525170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712200" y="5314899"/>
            <a:ext cx="3163570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Window</a:t>
            </a:r>
            <a:r>
              <a:rPr sz="2400" b="1" spc="-4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Box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15" dirty="0">
                <a:latin typeface="Impact"/>
                <a:cs typeface="Impact"/>
              </a:rPr>
              <a:t> </a:t>
            </a:r>
            <a:r>
              <a:rPr sz="2400" b="1" spc="-10" dirty="0">
                <a:latin typeface="Impact"/>
                <a:cs typeface="Impact"/>
              </a:rPr>
              <a:t>Header: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ts val="2830"/>
              </a:lnSpc>
            </a:pPr>
            <a:r>
              <a:rPr sz="2400" b="1" dirty="0">
                <a:latin typeface="Impact"/>
                <a:cs typeface="Impact"/>
              </a:rPr>
              <a:t>SIZE:</a:t>
            </a:r>
            <a:r>
              <a:rPr sz="2400" b="1" spc="-5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5.1”</a:t>
            </a:r>
            <a:r>
              <a:rPr sz="2400" b="1" spc="-6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b="1" dirty="0">
                <a:latin typeface="Impact"/>
                <a:cs typeface="Impact"/>
              </a:rPr>
              <a:t>1.8”</a:t>
            </a:r>
            <a:r>
              <a:rPr sz="2400" b="1" spc="-55" dirty="0">
                <a:latin typeface="Impact"/>
                <a:cs typeface="Impact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b="1" spc="-25" dirty="0">
                <a:latin typeface="Impact"/>
                <a:cs typeface="Impact"/>
              </a:rPr>
              <a:t>9”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348" y="1112011"/>
            <a:ext cx="50749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Impact"/>
                <a:cs typeface="Impact"/>
              </a:rPr>
              <a:t>ITEM</a:t>
            </a:r>
            <a:r>
              <a:rPr sz="2400" b="1" spc="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No.</a:t>
            </a:r>
            <a:r>
              <a:rPr sz="2400" b="1" spc="15" dirty="0">
                <a:latin typeface="Impact"/>
                <a:cs typeface="Impact"/>
              </a:rPr>
              <a:t> </a:t>
            </a:r>
            <a:r>
              <a:rPr sz="2400" b="1" spc="-20" dirty="0">
                <a:latin typeface="Impact"/>
                <a:cs typeface="Impact"/>
              </a:rPr>
              <a:t>:3023A-</a:t>
            </a:r>
            <a:r>
              <a:rPr sz="2400" b="1" spc="-10" dirty="0">
                <a:latin typeface="Impact"/>
                <a:cs typeface="Impact"/>
              </a:rPr>
              <a:t>A-W5-</a:t>
            </a:r>
            <a:r>
              <a:rPr sz="2400" b="1" spc="-25" dirty="0">
                <a:latin typeface="Impact"/>
                <a:cs typeface="Impact"/>
              </a:rPr>
              <a:t>24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Impact"/>
                <a:cs typeface="Impact"/>
              </a:rPr>
              <a:t>3”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CONSTRUCTION</a:t>
            </a:r>
            <a:r>
              <a:rPr sz="2400" b="1" spc="-2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TRUCKS</a:t>
            </a:r>
            <a:r>
              <a:rPr sz="2400" b="1" spc="-40" dirty="0">
                <a:latin typeface="Impact"/>
                <a:cs typeface="Impact"/>
              </a:rPr>
              <a:t> </a:t>
            </a:r>
            <a:r>
              <a:rPr sz="2400" b="1" dirty="0">
                <a:latin typeface="Impact"/>
                <a:cs typeface="Impact"/>
              </a:rPr>
              <a:t>WITH</a:t>
            </a:r>
            <a:r>
              <a:rPr sz="2400" b="1" spc="-35" dirty="0">
                <a:latin typeface="Impact"/>
                <a:cs typeface="Impact"/>
              </a:rPr>
              <a:t> </a:t>
            </a:r>
            <a:r>
              <a:rPr sz="2400" b="1" spc="-10" dirty="0">
                <a:latin typeface="Impact"/>
                <a:cs typeface="Impact"/>
              </a:rPr>
              <a:t>MOVABLE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PARTS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Impact"/>
                <a:cs typeface="Impact"/>
              </a:rPr>
              <a:t>5-PIECE-</a:t>
            </a:r>
            <a:r>
              <a:rPr sz="2400" b="1" spc="-20" dirty="0">
                <a:latin typeface="Impact"/>
                <a:cs typeface="Impact"/>
              </a:rPr>
              <a:t>PACK</a:t>
            </a:r>
            <a:endParaRPr sz="2400">
              <a:latin typeface="Impact"/>
              <a:cs typeface="Impac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8107" y="929639"/>
            <a:ext cx="1537716" cy="41833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472" y="1113231"/>
            <a:ext cx="300164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</a:t>
            </a:r>
            <a:r>
              <a:rPr sz="2500" spc="15" dirty="0"/>
              <a:t> </a:t>
            </a:r>
            <a:r>
              <a:rPr sz="2500" dirty="0"/>
              <a:t>NO:</a:t>
            </a:r>
            <a:r>
              <a:rPr sz="2500" spc="10" dirty="0"/>
              <a:t> </a:t>
            </a:r>
            <a:r>
              <a:rPr sz="2500" spc="-10" dirty="0"/>
              <a:t>3061-</a:t>
            </a:r>
            <a:r>
              <a:rPr sz="2500" spc="-30" dirty="0"/>
              <a:t>W3-</a:t>
            </a:r>
            <a:r>
              <a:rPr sz="2500" spc="-25" dirty="0"/>
              <a:t>12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3</a:t>
            </a:r>
            <a:r>
              <a:rPr sz="2500" spc="-55" dirty="0"/>
              <a:t> </a:t>
            </a:r>
            <a:r>
              <a:rPr sz="2500" dirty="0"/>
              <a:t>HEAVY</a:t>
            </a:r>
            <a:r>
              <a:rPr sz="2500" spc="-25" dirty="0"/>
              <a:t> </a:t>
            </a:r>
            <a:r>
              <a:rPr sz="2500" dirty="0"/>
              <a:t>TRUCK</a:t>
            </a:r>
            <a:r>
              <a:rPr sz="2500" spc="-55" dirty="0"/>
              <a:t> </a:t>
            </a:r>
            <a:r>
              <a:rPr sz="2500" spc="-10" dirty="0"/>
              <a:t>PLAYSET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220472" y="1810257"/>
            <a:ext cx="5942965" cy="488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FREE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WHEELING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MOVABLE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sz="1600" dirty="0">
                <a:latin typeface="Arial"/>
                <a:cs typeface="Arial"/>
              </a:rPr>
              <a:t>Consist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Crank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Truck,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Cement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Mixer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Hydraulic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Shovel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682" y="5087239"/>
            <a:ext cx="2893695" cy="60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5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6.625”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2.25”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10" dirty="0">
                <a:latin typeface="Impact"/>
                <a:cs typeface="Impact"/>
              </a:rPr>
              <a:t>11.375”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954" y="1045591"/>
            <a:ext cx="3961129" cy="9652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1029335">
              <a:lnSpc>
                <a:spcPts val="2700"/>
              </a:lnSpc>
              <a:spcBef>
                <a:spcPts val="434"/>
              </a:spcBef>
            </a:pPr>
            <a:r>
              <a:rPr sz="2500" dirty="0"/>
              <a:t>ITEM</a:t>
            </a:r>
            <a:r>
              <a:rPr sz="2500" spc="-5" dirty="0"/>
              <a:t> </a:t>
            </a:r>
            <a:r>
              <a:rPr sz="2500" dirty="0"/>
              <a:t>NO:</a:t>
            </a:r>
            <a:r>
              <a:rPr sz="2500" spc="-20" dirty="0"/>
              <a:t> </a:t>
            </a:r>
            <a:r>
              <a:rPr sz="2500" spc="-10" dirty="0"/>
              <a:t>3072A-</a:t>
            </a:r>
            <a:r>
              <a:rPr sz="2500" spc="-20" dirty="0"/>
              <a:t>A-</a:t>
            </a:r>
            <a:r>
              <a:rPr sz="2500" spc="-10" dirty="0"/>
              <a:t>O-</a:t>
            </a:r>
            <a:r>
              <a:rPr sz="2500" spc="-25" dirty="0"/>
              <a:t>12 </a:t>
            </a:r>
            <a:r>
              <a:rPr sz="2500" dirty="0"/>
              <a:t>LnS</a:t>
            </a:r>
            <a:r>
              <a:rPr sz="2500" spc="-70" dirty="0"/>
              <a:t> </a:t>
            </a:r>
            <a:r>
              <a:rPr sz="2500" dirty="0"/>
              <a:t>HEAVY</a:t>
            </a:r>
            <a:r>
              <a:rPr sz="2500" spc="-35" dirty="0"/>
              <a:t> </a:t>
            </a:r>
            <a:r>
              <a:rPr sz="2500" dirty="0"/>
              <a:t>TRUCK</a:t>
            </a:r>
            <a:r>
              <a:rPr sz="2500" spc="-65" dirty="0"/>
              <a:t> </a:t>
            </a:r>
            <a:r>
              <a:rPr sz="2500" spc="-20" dirty="0"/>
              <a:t>ASST.</a:t>
            </a:r>
            <a:endParaRPr sz="2500"/>
          </a:p>
          <a:p>
            <a:pPr marL="12700">
              <a:lnSpc>
                <a:spcPts val="1664"/>
              </a:lnSpc>
            </a:pPr>
            <a:r>
              <a:rPr sz="1600" b="0" dirty="0">
                <a:latin typeface="Arial"/>
                <a:cs typeface="Arial"/>
              </a:rPr>
              <a:t>Light</a:t>
            </a:r>
            <a:r>
              <a:rPr sz="1600" b="0" spc="-30" dirty="0">
                <a:latin typeface="Arial"/>
                <a:cs typeface="Arial"/>
              </a:rPr>
              <a:t> </a:t>
            </a:r>
            <a:r>
              <a:rPr sz="1600" b="0" dirty="0">
                <a:latin typeface="Arial"/>
                <a:cs typeface="Arial"/>
              </a:rPr>
              <a:t>and</a:t>
            </a:r>
            <a:r>
              <a:rPr sz="1600" b="0" spc="-25" dirty="0">
                <a:latin typeface="Arial"/>
                <a:cs typeface="Arial"/>
              </a:rPr>
              <a:t> </a:t>
            </a:r>
            <a:r>
              <a:rPr sz="1600" b="0" dirty="0">
                <a:latin typeface="Arial"/>
                <a:cs typeface="Arial"/>
              </a:rPr>
              <a:t>Engine</a:t>
            </a:r>
            <a:r>
              <a:rPr sz="1600" b="0" spc="-35" dirty="0">
                <a:latin typeface="Arial"/>
                <a:cs typeface="Arial"/>
              </a:rPr>
              <a:t> </a:t>
            </a:r>
            <a:r>
              <a:rPr sz="1600" b="0" dirty="0">
                <a:latin typeface="Arial"/>
                <a:cs typeface="Arial"/>
              </a:rPr>
              <a:t>Sound</a:t>
            </a:r>
            <a:r>
              <a:rPr sz="1600" b="0" spc="-25" dirty="0">
                <a:latin typeface="Arial"/>
                <a:cs typeface="Arial"/>
              </a:rPr>
              <a:t> </a:t>
            </a:r>
            <a:r>
              <a:rPr sz="1600" b="0" dirty="0">
                <a:latin typeface="Arial"/>
                <a:cs typeface="Arial"/>
              </a:rPr>
              <a:t>with</a:t>
            </a:r>
            <a:r>
              <a:rPr sz="1600" b="0" spc="-15" dirty="0">
                <a:latin typeface="Arial"/>
                <a:cs typeface="Arial"/>
              </a:rPr>
              <a:t> </a:t>
            </a:r>
            <a:r>
              <a:rPr sz="1600" b="0" dirty="0">
                <a:latin typeface="Arial"/>
                <a:cs typeface="Arial"/>
              </a:rPr>
              <a:t>Movable</a:t>
            </a:r>
            <a:r>
              <a:rPr sz="1600" b="0" spc="-25" dirty="0">
                <a:latin typeface="Arial"/>
                <a:cs typeface="Arial"/>
              </a:rPr>
              <a:t> </a:t>
            </a:r>
            <a:r>
              <a:rPr sz="1600" b="0" spc="-10" dirty="0">
                <a:latin typeface="Arial"/>
                <a:cs typeface="Arial"/>
              </a:rPr>
              <a:t>Parts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4291" y="5375249"/>
            <a:ext cx="226441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OPEN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10”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5.5”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10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6.25”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501395"/>
            <a:ext cx="12021820" cy="5935980"/>
            <a:chOff x="0" y="501395"/>
            <a:chExt cx="12021820" cy="59359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22575"/>
              <a:ext cx="4803647" cy="35570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1580" y="1741931"/>
              <a:ext cx="4029455" cy="3154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7443" y="501395"/>
              <a:ext cx="2712720" cy="24368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7443" y="2956560"/>
              <a:ext cx="2753868" cy="22997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0048" y="5660136"/>
              <a:ext cx="1112520" cy="7772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12045" y="5828487"/>
            <a:ext cx="262191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3.625”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0.95”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6.5”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121" y="1070229"/>
            <a:ext cx="57092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0000"/>
                </a:solidFill>
              </a:rPr>
              <a:t>2.New</a:t>
            </a:r>
            <a:r>
              <a:rPr sz="2800" spc="-5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deco</a:t>
            </a:r>
            <a:r>
              <a:rPr sz="2800" spc="-3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ready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to</a:t>
            </a:r>
            <a:r>
              <a:rPr sz="2800" spc="-5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ship</a:t>
            </a:r>
            <a:r>
              <a:rPr sz="2800" spc="-5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(15</a:t>
            </a:r>
            <a:r>
              <a:rPr sz="2800" spc="-6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new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z="2800" spc="-10" dirty="0">
                <a:solidFill>
                  <a:srgbClr val="FF0000"/>
                </a:solidFill>
              </a:rPr>
              <a:t>color)</a:t>
            </a:r>
            <a:endParaRPr sz="2800"/>
          </a:p>
        </p:txBody>
      </p:sp>
      <p:grpSp>
        <p:nvGrpSpPr>
          <p:cNvPr id="5" name="object 5"/>
          <p:cNvGrpSpPr/>
          <p:nvPr/>
        </p:nvGrpSpPr>
        <p:grpSpPr>
          <a:xfrm>
            <a:off x="80772" y="1740407"/>
            <a:ext cx="11602720" cy="4285615"/>
            <a:chOff x="80772" y="1740407"/>
            <a:chExt cx="11602720" cy="42856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980" y="5023104"/>
              <a:ext cx="1616964" cy="9662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0344" y="3459479"/>
              <a:ext cx="1734311" cy="1107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8131" y="4985003"/>
              <a:ext cx="1702308" cy="1040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8499" y="4930139"/>
              <a:ext cx="1734312" cy="10591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3975" y="1787651"/>
              <a:ext cx="1758696" cy="11475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77912" y="1740407"/>
              <a:ext cx="1760220" cy="11750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4027" y="1787651"/>
              <a:ext cx="1854707" cy="11338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60991" y="1773935"/>
              <a:ext cx="1760220" cy="11369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89819" y="3028187"/>
              <a:ext cx="1693164" cy="2805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48912" y="3377183"/>
              <a:ext cx="1862327" cy="10850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93536" y="3331463"/>
              <a:ext cx="1760219" cy="1025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82712" y="3314699"/>
              <a:ext cx="1760220" cy="10591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772" y="1927859"/>
              <a:ext cx="1773936" cy="11125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85188" y="1842515"/>
              <a:ext cx="1773936" cy="11506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52588" y="5006339"/>
              <a:ext cx="1708403" cy="9997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060" y="3555491"/>
              <a:ext cx="1644395" cy="10210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12143231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228" y="1010792"/>
            <a:ext cx="394144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</a:t>
            </a:r>
            <a:r>
              <a:rPr sz="2500" spc="-15" dirty="0"/>
              <a:t> </a:t>
            </a:r>
            <a:r>
              <a:rPr sz="2500" dirty="0"/>
              <a:t>NO:</a:t>
            </a:r>
            <a:r>
              <a:rPr sz="2500" spc="-35" dirty="0"/>
              <a:t> </a:t>
            </a:r>
            <a:r>
              <a:rPr sz="2500" spc="-10" dirty="0"/>
              <a:t>3062-</a:t>
            </a:r>
            <a:r>
              <a:rPr sz="2500" spc="-25" dirty="0"/>
              <a:t>W5-</a:t>
            </a:r>
            <a:r>
              <a:rPr sz="2500" spc="-50" dirty="0"/>
              <a:t>6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3</a:t>
            </a:r>
            <a:r>
              <a:rPr sz="2500" spc="-40" dirty="0"/>
              <a:t> </a:t>
            </a:r>
            <a:r>
              <a:rPr sz="2500" dirty="0"/>
              <a:t>HEAVY</a:t>
            </a:r>
            <a:r>
              <a:rPr sz="2500" spc="-5" dirty="0"/>
              <a:t> </a:t>
            </a:r>
            <a:r>
              <a:rPr sz="2500" spc="-10" dirty="0"/>
              <a:t>TRUCKS</a:t>
            </a:r>
            <a:r>
              <a:rPr sz="2500" spc="-50" dirty="0"/>
              <a:t> </a:t>
            </a:r>
            <a:r>
              <a:rPr sz="2500" dirty="0"/>
              <a:t>AND</a:t>
            </a:r>
            <a:r>
              <a:rPr sz="2500" spc="-25" dirty="0"/>
              <a:t> </a:t>
            </a:r>
            <a:r>
              <a:rPr sz="2500" dirty="0"/>
              <a:t>2</a:t>
            </a:r>
            <a:r>
              <a:rPr sz="2500" spc="-40" dirty="0"/>
              <a:t> </a:t>
            </a:r>
            <a:r>
              <a:rPr sz="2500" spc="-10" dirty="0"/>
              <a:t>LORRIES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173228" y="1707261"/>
            <a:ext cx="4892675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FREE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WHEELING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MOVABLE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Arial"/>
                <a:cs typeface="Arial"/>
              </a:rPr>
              <a:t>Consist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Crank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Truck,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Bull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Dozer,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Dump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Truck,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Oil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Tanker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Cement</a:t>
            </a:r>
            <a:r>
              <a:rPr sz="1600" spc="-20" dirty="0">
                <a:latin typeface="Arial"/>
                <a:cs typeface="Arial"/>
              </a:rPr>
              <a:t> Mixer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95943" y="3897629"/>
            <a:ext cx="208978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16”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2.5”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7.5”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708" y="989837"/>
            <a:ext cx="328993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</a:t>
            </a:r>
            <a:r>
              <a:rPr sz="2500" spc="-5" dirty="0"/>
              <a:t> </a:t>
            </a:r>
            <a:r>
              <a:rPr sz="2500" dirty="0"/>
              <a:t>NO:</a:t>
            </a:r>
            <a:r>
              <a:rPr sz="2500" spc="-20" dirty="0"/>
              <a:t> </a:t>
            </a:r>
            <a:r>
              <a:rPr sz="2500" spc="-10" dirty="0"/>
              <a:t>3065-O-</a:t>
            </a:r>
            <a:r>
              <a:rPr sz="2500" spc="-50" dirty="0"/>
              <a:t>6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LNS</a:t>
            </a:r>
            <a:r>
              <a:rPr sz="2500" spc="-45" dirty="0"/>
              <a:t> </a:t>
            </a:r>
            <a:r>
              <a:rPr sz="2500" dirty="0"/>
              <a:t>HEAVY</a:t>
            </a:r>
            <a:r>
              <a:rPr sz="2500" spc="5" dirty="0"/>
              <a:t> </a:t>
            </a:r>
            <a:r>
              <a:rPr sz="2500" dirty="0"/>
              <a:t>TRUCK</a:t>
            </a:r>
            <a:r>
              <a:rPr sz="2500" spc="-20" dirty="0"/>
              <a:t> </a:t>
            </a:r>
            <a:r>
              <a:rPr sz="2500" spc="-10" dirty="0"/>
              <a:t>PLAYSET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203708" y="1686001"/>
            <a:ext cx="5071110" cy="70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Light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Engine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Sound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Movable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125"/>
              </a:spcBef>
            </a:pPr>
            <a:r>
              <a:rPr sz="1600" dirty="0">
                <a:latin typeface="Arial"/>
                <a:cs typeface="Arial"/>
              </a:rPr>
              <a:t>Consist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heavy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truck,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Posable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Figure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Stand, </a:t>
            </a:r>
            <a:r>
              <a:rPr sz="1600" dirty="0">
                <a:latin typeface="Arial"/>
                <a:cs typeface="Arial"/>
              </a:rPr>
              <a:t>3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Tools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Road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Sign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39681" y="3395852"/>
            <a:ext cx="2445385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b="1" dirty="0">
                <a:latin typeface="Impact"/>
                <a:cs typeface="Impact"/>
              </a:rPr>
              <a:t>OPEN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13.5”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1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5.5”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6.25”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793" y="926084"/>
            <a:ext cx="448627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 NO:</a:t>
            </a:r>
            <a:r>
              <a:rPr sz="2500" spc="-15" dirty="0"/>
              <a:t> </a:t>
            </a:r>
            <a:r>
              <a:rPr sz="2500" spc="-20" dirty="0"/>
              <a:t>3058A-</a:t>
            </a:r>
            <a:r>
              <a:rPr sz="2500" spc="-25" dirty="0"/>
              <a:t>W4-</a:t>
            </a:r>
            <a:r>
              <a:rPr sz="2500" spc="-50" dirty="0"/>
              <a:t>6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3.5”</a:t>
            </a:r>
            <a:r>
              <a:rPr sz="2500" spc="-15" dirty="0"/>
              <a:t> </a:t>
            </a:r>
            <a:r>
              <a:rPr sz="2500" dirty="0"/>
              <a:t>CONSTRUCTION</a:t>
            </a:r>
            <a:r>
              <a:rPr sz="2500" spc="-25" dirty="0"/>
              <a:t> </a:t>
            </a:r>
            <a:r>
              <a:rPr sz="2500" dirty="0"/>
              <a:t>TRUCK</a:t>
            </a:r>
            <a:r>
              <a:rPr sz="2500" spc="-25" dirty="0"/>
              <a:t> </a:t>
            </a:r>
            <a:r>
              <a:rPr sz="2500" spc="-10" dirty="0"/>
              <a:t>PLAYSET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202793" y="1622805"/>
            <a:ext cx="378777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Movable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Wheeling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4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Vehicles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+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10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Road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Sign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4291" y="3109341"/>
            <a:ext cx="228092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16”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1.75”</a:t>
            </a:r>
            <a:r>
              <a:rPr sz="2000" b="1" spc="-1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5.25”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94291" y="4011295"/>
            <a:ext cx="2281555" cy="60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1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16”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1.75”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10" dirty="0">
                <a:latin typeface="Impact"/>
                <a:cs typeface="Impact"/>
              </a:rPr>
              <a:t>5.25”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486" y="1146810"/>
            <a:ext cx="3971290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sz="2800" dirty="0"/>
              <a:t>ITEM</a:t>
            </a:r>
            <a:r>
              <a:rPr sz="2800" spc="-5" dirty="0"/>
              <a:t> </a:t>
            </a:r>
            <a:r>
              <a:rPr sz="2800" dirty="0"/>
              <a:t>NO:</a:t>
            </a:r>
            <a:r>
              <a:rPr sz="2800" spc="-5" dirty="0"/>
              <a:t> </a:t>
            </a:r>
            <a:r>
              <a:rPr sz="2800" spc="-25" dirty="0"/>
              <a:t>3060-</a:t>
            </a:r>
            <a:r>
              <a:rPr sz="2800" spc="-20" dirty="0"/>
              <a:t>A-</a:t>
            </a:r>
            <a:r>
              <a:rPr sz="2800" spc="-10" dirty="0"/>
              <a:t>O-</a:t>
            </a:r>
            <a:r>
              <a:rPr sz="2800" spc="-50" dirty="0"/>
              <a:t>2</a:t>
            </a:r>
            <a:endParaRPr sz="2800"/>
          </a:p>
          <a:p>
            <a:pPr marL="12700">
              <a:lnSpc>
                <a:spcPts val="3190"/>
              </a:lnSpc>
            </a:pPr>
            <a:r>
              <a:rPr sz="2800" dirty="0"/>
              <a:t>2.4G</a:t>
            </a:r>
            <a:r>
              <a:rPr sz="2800" spc="-80" dirty="0"/>
              <a:t> </a:t>
            </a:r>
            <a:r>
              <a:rPr sz="2800" dirty="0"/>
              <a:t>FULL</a:t>
            </a:r>
            <a:r>
              <a:rPr sz="2800" spc="-70" dirty="0"/>
              <a:t> </a:t>
            </a:r>
            <a:r>
              <a:rPr sz="2800" dirty="0"/>
              <a:t>FUNCTION</a:t>
            </a:r>
            <a:r>
              <a:rPr sz="2800" spc="-55" dirty="0"/>
              <a:t> </a:t>
            </a:r>
            <a:r>
              <a:rPr sz="2800" dirty="0"/>
              <a:t>R/C</a:t>
            </a:r>
            <a:r>
              <a:rPr sz="2800" spc="-50" dirty="0"/>
              <a:t> </a:t>
            </a:r>
            <a:r>
              <a:rPr sz="2800" spc="-25" dirty="0"/>
              <a:t>CAR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10182859" y="450596"/>
            <a:ext cx="1722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Impact"/>
                <a:cs typeface="Impact"/>
              </a:rPr>
              <a:t>BATTERY</a:t>
            </a:r>
            <a:r>
              <a:rPr sz="1800" b="1" spc="-65" dirty="0">
                <a:latin typeface="Impact"/>
                <a:cs typeface="Impact"/>
              </a:rPr>
              <a:t> </a:t>
            </a:r>
            <a:r>
              <a:rPr sz="1800" b="1" spc="-10" dirty="0">
                <a:latin typeface="Impact"/>
                <a:cs typeface="Impact"/>
              </a:rPr>
              <a:t>OPERATED</a:t>
            </a:r>
            <a:endParaRPr sz="18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14"/>
            <a:ext cx="12191999" cy="68442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94291" y="4546853"/>
            <a:ext cx="239712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OPEN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17.5”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X7.66”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45" dirty="0">
                <a:latin typeface="Impact"/>
                <a:cs typeface="Impact"/>
              </a:rPr>
              <a:t> </a:t>
            </a:r>
            <a:r>
              <a:rPr sz="2000" b="1" spc="-10" dirty="0">
                <a:latin typeface="Impact"/>
                <a:cs typeface="Impact"/>
              </a:rPr>
              <a:t>6.75”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486" y="1096517"/>
            <a:ext cx="400494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 NO:</a:t>
            </a:r>
            <a:r>
              <a:rPr sz="2500" spc="-15" dirty="0"/>
              <a:t> </a:t>
            </a:r>
            <a:r>
              <a:rPr sz="2500" spc="-20" dirty="0"/>
              <a:t>3045-A-</a:t>
            </a:r>
            <a:r>
              <a:rPr sz="2500" spc="-10" dirty="0"/>
              <a:t>O-</a:t>
            </a:r>
            <a:r>
              <a:rPr sz="2500" spc="-50" dirty="0"/>
              <a:t>2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15”</a:t>
            </a:r>
            <a:r>
              <a:rPr sz="2500" spc="-35" dirty="0"/>
              <a:t> </a:t>
            </a:r>
            <a:r>
              <a:rPr sz="2500" dirty="0"/>
              <a:t>2.4G</a:t>
            </a:r>
            <a:r>
              <a:rPr sz="2500" spc="-35" dirty="0"/>
              <a:t> </a:t>
            </a:r>
            <a:r>
              <a:rPr sz="2500" dirty="0"/>
              <a:t>FULL</a:t>
            </a:r>
            <a:r>
              <a:rPr sz="2500" spc="-35" dirty="0"/>
              <a:t> </a:t>
            </a:r>
            <a:r>
              <a:rPr sz="2500" spc="-10" dirty="0"/>
              <a:t>FUNCTION</a:t>
            </a:r>
            <a:r>
              <a:rPr sz="2500" spc="-50" dirty="0"/>
              <a:t> </a:t>
            </a:r>
            <a:r>
              <a:rPr sz="2500" dirty="0"/>
              <a:t>R/C</a:t>
            </a:r>
            <a:r>
              <a:rPr sz="2500" spc="-25" dirty="0"/>
              <a:t> CAR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259486" y="1792986"/>
            <a:ext cx="2563495" cy="488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FOR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11.5”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DOLLS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Arial"/>
                <a:cs typeface="Arial"/>
              </a:rPr>
              <a:t>SPARKLING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DECORATION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811" y="5832144"/>
            <a:ext cx="171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Impact"/>
                <a:cs typeface="Impact"/>
              </a:rPr>
              <a:t>BATTERY </a:t>
            </a:r>
            <a:r>
              <a:rPr sz="1800" b="1" spc="-10" dirty="0">
                <a:latin typeface="Impact"/>
                <a:cs typeface="Impact"/>
              </a:rPr>
              <a:t>OPERATED</a:t>
            </a:r>
            <a:endParaRPr sz="18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927" y="951941"/>
            <a:ext cx="261683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ITEM</a:t>
            </a:r>
            <a:r>
              <a:rPr sz="2400" b="1" spc="-15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No. :</a:t>
            </a:r>
            <a:r>
              <a:rPr sz="2400" b="1" spc="-10" dirty="0">
                <a:solidFill>
                  <a:srgbClr val="0D3773"/>
                </a:solidFill>
                <a:latin typeface="Impact"/>
                <a:cs typeface="Impact"/>
              </a:rPr>
              <a:t> 3011-A-O-</a:t>
            </a:r>
            <a:r>
              <a:rPr sz="2400" b="1" spc="-25" dirty="0">
                <a:solidFill>
                  <a:srgbClr val="0D3773"/>
                </a:solidFill>
                <a:latin typeface="Impact"/>
                <a:cs typeface="Impact"/>
              </a:rPr>
              <a:t>12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Deluxe</a:t>
            </a:r>
            <a:r>
              <a:rPr sz="2400" b="1" spc="-45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Tool</a:t>
            </a:r>
            <a:r>
              <a:rPr sz="2400" b="1" spc="-30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Belt</a:t>
            </a:r>
            <a:r>
              <a:rPr sz="2400" b="1" spc="-20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spc="-25" dirty="0">
                <a:solidFill>
                  <a:srgbClr val="0D3773"/>
                </a:solidFill>
                <a:latin typeface="Impact"/>
                <a:cs typeface="Impact"/>
              </a:rPr>
              <a:t>Set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7478" y="4965572"/>
            <a:ext cx="2722880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0"/>
              </a:lnSpc>
              <a:spcBef>
                <a:spcPts val="100"/>
              </a:spcBef>
            </a:pP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Open</a:t>
            </a:r>
            <a:r>
              <a:rPr sz="2400" b="1" spc="-25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Box</a:t>
            </a:r>
            <a:r>
              <a:rPr sz="2400" b="1" spc="-15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with</a:t>
            </a:r>
            <a:r>
              <a:rPr sz="2400" b="1" spc="-10" dirty="0">
                <a:solidFill>
                  <a:srgbClr val="0D3773"/>
                </a:solidFill>
                <a:latin typeface="Impact"/>
                <a:cs typeface="Impact"/>
              </a:rPr>
              <a:t> Blister:</a:t>
            </a:r>
            <a:endParaRPr sz="2400">
              <a:latin typeface="Impact"/>
              <a:cs typeface="Impact"/>
            </a:endParaRPr>
          </a:p>
          <a:p>
            <a:pPr marL="12700">
              <a:lnSpc>
                <a:spcPts val="2830"/>
              </a:lnSpc>
              <a:tabLst>
                <a:tab pos="1108075" algn="l"/>
              </a:tabLst>
            </a:pP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15.74”</a:t>
            </a:r>
            <a:r>
              <a:rPr sz="2400" b="1" spc="459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spc="-50" dirty="0">
                <a:solidFill>
                  <a:srgbClr val="0D3773"/>
                </a:solidFill>
                <a:latin typeface="Arial"/>
                <a:cs typeface="Arial"/>
              </a:rPr>
              <a:t>x</a:t>
            </a:r>
            <a:r>
              <a:rPr sz="2400" dirty="0">
                <a:solidFill>
                  <a:srgbClr val="0D3773"/>
                </a:solidFill>
                <a:latin typeface="Arial"/>
                <a:cs typeface="Arial"/>
              </a:rPr>
              <a:t>	</a:t>
            </a:r>
            <a:r>
              <a:rPr sz="2400" b="1" dirty="0">
                <a:solidFill>
                  <a:srgbClr val="0D3773"/>
                </a:solidFill>
                <a:latin typeface="Impact"/>
                <a:cs typeface="Impact"/>
              </a:rPr>
              <a:t>9.84”</a:t>
            </a:r>
            <a:r>
              <a:rPr sz="2400" b="1" spc="-65" dirty="0">
                <a:solidFill>
                  <a:srgbClr val="0D3773"/>
                </a:solidFill>
                <a:latin typeface="Impact"/>
                <a:cs typeface="Impact"/>
              </a:rPr>
              <a:t> </a:t>
            </a:r>
            <a:r>
              <a:rPr sz="2400" dirty="0">
                <a:solidFill>
                  <a:srgbClr val="0D3773"/>
                </a:solidFill>
                <a:latin typeface="Arial"/>
                <a:cs typeface="Arial"/>
              </a:rPr>
              <a:t>x</a:t>
            </a:r>
            <a:r>
              <a:rPr sz="2400" spc="180" dirty="0">
                <a:solidFill>
                  <a:srgbClr val="0D3773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D3773"/>
                </a:solidFill>
                <a:latin typeface="Impact"/>
                <a:cs typeface="Impact"/>
              </a:rPr>
              <a:t>2.36”</a:t>
            </a:r>
            <a:endParaRPr sz="24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" y="-3"/>
            <a:ext cx="12185904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998" y="919098"/>
            <a:ext cx="2813050" cy="17716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95"/>
              </a:spcBef>
            </a:pPr>
            <a:r>
              <a:rPr sz="2500" dirty="0"/>
              <a:t>ITEM</a:t>
            </a:r>
            <a:r>
              <a:rPr sz="2500" spc="10" dirty="0"/>
              <a:t> </a:t>
            </a:r>
            <a:r>
              <a:rPr sz="2500" dirty="0"/>
              <a:t>NO:</a:t>
            </a:r>
            <a:r>
              <a:rPr sz="2500" spc="-10" dirty="0"/>
              <a:t> 3026-</a:t>
            </a:r>
            <a:r>
              <a:rPr sz="2500" spc="-20" dirty="0"/>
              <a:t>A-A-Y-</a:t>
            </a:r>
            <a:r>
              <a:rPr sz="2500" spc="-50" dirty="0"/>
              <a:t>4 </a:t>
            </a:r>
            <a:r>
              <a:rPr sz="2500" dirty="0"/>
              <a:t>LNS</a:t>
            </a:r>
            <a:r>
              <a:rPr sz="2500" spc="-70" dirty="0"/>
              <a:t> </a:t>
            </a:r>
            <a:r>
              <a:rPr sz="2500" dirty="0"/>
              <a:t>KITCHEN</a:t>
            </a:r>
            <a:r>
              <a:rPr sz="2500" spc="-40" dirty="0"/>
              <a:t> </a:t>
            </a:r>
            <a:r>
              <a:rPr sz="2500" dirty="0"/>
              <a:t>SET</a:t>
            </a:r>
            <a:r>
              <a:rPr sz="2500" spc="-50" dirty="0"/>
              <a:t> &amp; </a:t>
            </a:r>
            <a:r>
              <a:rPr sz="2500" dirty="0"/>
              <a:t>SHOPPING</a:t>
            </a:r>
            <a:r>
              <a:rPr sz="2500" spc="-40" dirty="0"/>
              <a:t> </a:t>
            </a:r>
            <a:r>
              <a:rPr sz="2500" spc="-10" dirty="0"/>
              <a:t>CHECKOUT </a:t>
            </a:r>
            <a:r>
              <a:rPr sz="2500" dirty="0"/>
              <a:t>COUNTER</a:t>
            </a:r>
            <a:r>
              <a:rPr sz="2500" spc="-80" dirty="0"/>
              <a:t> </a:t>
            </a:r>
            <a:r>
              <a:rPr sz="2500" dirty="0"/>
              <a:t>SET</a:t>
            </a:r>
            <a:r>
              <a:rPr sz="2500" spc="-65" dirty="0"/>
              <a:t> </a:t>
            </a:r>
            <a:r>
              <a:rPr sz="2500" spc="-25" dirty="0"/>
              <a:t>W/.</a:t>
            </a:r>
            <a:endParaRPr sz="2500"/>
          </a:p>
          <a:p>
            <a:pPr marL="12700">
              <a:lnSpc>
                <a:spcPts val="2650"/>
              </a:lnSpc>
            </a:pPr>
            <a:r>
              <a:rPr sz="2500" spc="-10" dirty="0"/>
              <a:t>ACCESSORIES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9923526" y="481329"/>
            <a:ext cx="171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Impact"/>
                <a:cs typeface="Impact"/>
              </a:rPr>
              <a:t>BATTERY </a:t>
            </a:r>
            <a:r>
              <a:rPr sz="1800" b="1" spc="-10" dirty="0">
                <a:latin typeface="Impact"/>
                <a:cs typeface="Impact"/>
              </a:rPr>
              <a:t>OPERATED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28809" y="4012513"/>
            <a:ext cx="256476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b="1" dirty="0">
                <a:latin typeface="Impact"/>
                <a:cs typeface="Impact"/>
              </a:rPr>
              <a:t>OPEN</a:t>
            </a:r>
            <a:r>
              <a:rPr sz="2000" b="1" spc="-5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17.75”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6.25”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spc="-10" dirty="0">
                <a:latin typeface="Impact"/>
                <a:cs typeface="Impact"/>
              </a:rPr>
              <a:t>19.5”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23272" y="5545023"/>
            <a:ext cx="262191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3.625”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0.95”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6.5”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027175"/>
            <a:ext cx="11911965" cy="4874260"/>
            <a:chOff x="0" y="1027175"/>
            <a:chExt cx="11911965" cy="48742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6836" y="1691639"/>
              <a:ext cx="2174748" cy="3602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96211"/>
              <a:ext cx="2670047" cy="2083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5104" y="1214627"/>
              <a:ext cx="3145536" cy="20756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3551" y="1691639"/>
              <a:ext cx="2616707" cy="22646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4380" y="1027175"/>
              <a:ext cx="3250692" cy="21960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43443" y="1790699"/>
              <a:ext cx="2025396" cy="12832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2216" y="3383280"/>
              <a:ext cx="3523488" cy="2517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23771" y="3595115"/>
              <a:ext cx="3473196" cy="22357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84" y="4078224"/>
              <a:ext cx="2010156" cy="12954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55563" y="3770375"/>
              <a:ext cx="2244851" cy="17053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62800" y="3319271"/>
              <a:ext cx="3186683" cy="2395728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60121" y="1080338"/>
            <a:ext cx="7426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0000"/>
                </a:solidFill>
              </a:rPr>
              <a:t>3.New</a:t>
            </a:r>
            <a:r>
              <a:rPr sz="2800" spc="-3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car</a:t>
            </a:r>
            <a:r>
              <a:rPr sz="2800" spc="-2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bodies</a:t>
            </a:r>
            <a:r>
              <a:rPr sz="2800" spc="-4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(Added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5</a:t>
            </a:r>
            <a:r>
              <a:rPr sz="2800" spc="-4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styles</a:t>
            </a:r>
            <a:r>
              <a:rPr sz="2800" spc="-4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x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2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color)</a:t>
            </a:r>
            <a:r>
              <a:rPr sz="2800" spc="-20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PSD</a:t>
            </a:r>
            <a:r>
              <a:rPr sz="2800" spc="-30" dirty="0">
                <a:solidFill>
                  <a:srgbClr val="FF0000"/>
                </a:solidFill>
              </a:rPr>
              <a:t> </a:t>
            </a:r>
            <a:r>
              <a:rPr sz="2800" spc="-25" dirty="0">
                <a:solidFill>
                  <a:srgbClr val="FF0000"/>
                </a:solidFill>
              </a:rPr>
              <a:t>TBD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77882" y="5557215"/>
            <a:ext cx="262191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3.625”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0.95”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6.5”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772" y="886967"/>
            <a:ext cx="11831320" cy="5242560"/>
            <a:chOff x="80772" y="886967"/>
            <a:chExt cx="11831320" cy="52425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9360" y="2324100"/>
              <a:ext cx="1792224" cy="29702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488" y="1002791"/>
              <a:ext cx="2263140" cy="15255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2116" y="996695"/>
              <a:ext cx="2225039" cy="1502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72" y="3034283"/>
              <a:ext cx="2409444" cy="14767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0216" y="2964179"/>
              <a:ext cx="2385060" cy="1502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36592" y="886967"/>
              <a:ext cx="2636519" cy="1543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2652" y="982979"/>
              <a:ext cx="2272283" cy="1341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216" y="4911852"/>
              <a:ext cx="2286000" cy="121767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89687" y="2491486"/>
            <a:ext cx="12846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SUV</a:t>
            </a:r>
            <a:r>
              <a:rPr sz="2000" b="1" spc="-35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(Police)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53664" y="2491486"/>
            <a:ext cx="4279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0000"/>
                </a:solidFill>
                <a:latin typeface="Impact"/>
                <a:cs typeface="Impact"/>
              </a:rPr>
              <a:t>SUV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0046" y="2491486"/>
            <a:ext cx="10502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Fire</a:t>
            </a:r>
            <a:r>
              <a:rPr sz="2000" b="1" spc="-4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Truck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645400" y="2491486"/>
            <a:ext cx="11842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</a:rPr>
              <a:t>School</a:t>
            </a:r>
            <a:r>
              <a:rPr sz="2000" spc="-50" dirty="0">
                <a:solidFill>
                  <a:srgbClr val="FF0000"/>
                </a:solidFill>
              </a:rPr>
              <a:t> </a:t>
            </a:r>
            <a:r>
              <a:rPr sz="2000" spc="-25" dirty="0">
                <a:solidFill>
                  <a:srgbClr val="FF0000"/>
                </a:solidFill>
              </a:rPr>
              <a:t>Bus</a:t>
            </a:r>
            <a:endParaRPr sz="2000"/>
          </a:p>
        </p:txBody>
      </p:sp>
      <p:sp>
        <p:nvSpPr>
          <p:cNvPr id="17" name="object 17"/>
          <p:cNvSpPr txBox="1"/>
          <p:nvPr/>
        </p:nvSpPr>
        <p:spPr>
          <a:xfrm>
            <a:off x="189687" y="4548962"/>
            <a:ext cx="778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Pick</a:t>
            </a:r>
            <a:r>
              <a:rPr sz="2000" b="1" spc="-3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Impact"/>
                <a:cs typeface="Impact"/>
              </a:rPr>
              <a:t>up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53664" y="4548962"/>
            <a:ext cx="778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Pick</a:t>
            </a:r>
            <a:r>
              <a:rPr sz="2000" b="1" spc="-3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Impact"/>
                <a:cs typeface="Impact"/>
              </a:rPr>
              <a:t>up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5677" y="4548962"/>
            <a:ext cx="14592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Pick</a:t>
            </a:r>
            <a:r>
              <a:rPr sz="2000" b="1" spc="-25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Up</a:t>
            </a:r>
            <a:r>
              <a:rPr sz="2000" b="1" spc="-2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(F150)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45400" y="4548962"/>
            <a:ext cx="16230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Pick</a:t>
            </a:r>
            <a:r>
              <a:rPr sz="2000" b="1" spc="-25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dirty="0">
                <a:solidFill>
                  <a:srgbClr val="FF0000"/>
                </a:solidFill>
                <a:latin typeface="Impact"/>
                <a:cs typeface="Impact"/>
              </a:rPr>
              <a:t>Up</a:t>
            </a:r>
            <a:r>
              <a:rPr sz="2000" b="1" spc="-2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(Chevy)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82951" y="6213449"/>
            <a:ext cx="12026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Motorcycle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9687" y="6213449"/>
            <a:ext cx="12026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0000"/>
                </a:solidFill>
                <a:latin typeface="Impact"/>
                <a:cs typeface="Impact"/>
              </a:rPr>
              <a:t>Motorcycle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28900" y="2959607"/>
            <a:ext cx="7129780" cy="3169920"/>
            <a:chOff x="2628900" y="2959607"/>
            <a:chExt cx="7129780" cy="316992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300" y="2970275"/>
              <a:ext cx="2404872" cy="15407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10327" y="2959607"/>
              <a:ext cx="2407920" cy="15621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8900" y="4872227"/>
              <a:ext cx="2107692" cy="1257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2" y="1781555"/>
              <a:ext cx="9127236" cy="47411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121" y="832230"/>
            <a:ext cx="437705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</a:t>
            </a:r>
            <a:r>
              <a:rPr sz="2500" spc="-5" dirty="0"/>
              <a:t> </a:t>
            </a:r>
            <a:r>
              <a:rPr sz="2500" dirty="0"/>
              <a:t>NO:</a:t>
            </a:r>
            <a:r>
              <a:rPr sz="2500" spc="-20" dirty="0"/>
              <a:t> </a:t>
            </a:r>
            <a:r>
              <a:rPr sz="2500" spc="-10" dirty="0"/>
              <a:t>3001A-</a:t>
            </a:r>
            <a:r>
              <a:rPr sz="2500" spc="-20" dirty="0"/>
              <a:t>A-</a:t>
            </a:r>
            <a:r>
              <a:rPr sz="2500" spc="-10" dirty="0"/>
              <a:t>Z3-</a:t>
            </a:r>
            <a:r>
              <a:rPr sz="2500" spc="-25" dirty="0"/>
              <a:t>24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2.75”</a:t>
            </a:r>
            <a:r>
              <a:rPr sz="2500" spc="-50" dirty="0"/>
              <a:t> </a:t>
            </a:r>
            <a:r>
              <a:rPr sz="2500" dirty="0"/>
              <a:t>DIECAST</a:t>
            </a:r>
            <a:r>
              <a:rPr sz="2500" spc="-40" dirty="0"/>
              <a:t> </a:t>
            </a:r>
            <a:r>
              <a:rPr sz="2500" dirty="0"/>
              <a:t>CAR</a:t>
            </a:r>
            <a:r>
              <a:rPr sz="2500" spc="-30" dirty="0"/>
              <a:t> </a:t>
            </a:r>
            <a:r>
              <a:rPr sz="2500" dirty="0"/>
              <a:t>–</a:t>
            </a:r>
            <a:r>
              <a:rPr sz="2500" spc="-55" dirty="0"/>
              <a:t> </a:t>
            </a:r>
            <a:r>
              <a:rPr sz="2500" dirty="0"/>
              <a:t>3</a:t>
            </a:r>
            <a:r>
              <a:rPr sz="2500" spc="-45" dirty="0"/>
              <a:t> </a:t>
            </a:r>
            <a:r>
              <a:rPr sz="2500" dirty="0"/>
              <a:t>PIECES</a:t>
            </a:r>
            <a:r>
              <a:rPr sz="2500" spc="-35" dirty="0"/>
              <a:t> </a:t>
            </a:r>
            <a:r>
              <a:rPr sz="2500" spc="-20" dirty="0"/>
              <a:t>PACK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160121" y="1528953"/>
            <a:ext cx="283146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Wheeling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95918" y="5708700"/>
            <a:ext cx="258445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3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3.625”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0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0.95”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7.5”</a:t>
            </a:r>
            <a:endParaRPr sz="2000">
              <a:latin typeface="Impact"/>
              <a:cs typeface="Impac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4604" y="432816"/>
            <a:ext cx="2421636" cy="52593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11355" cy="6858000"/>
            <a:chOff x="0" y="-1"/>
            <a:chExt cx="121113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2111227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1" y="1781555"/>
              <a:ext cx="9127236" cy="47411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121" y="832230"/>
            <a:ext cx="437832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 NO:</a:t>
            </a:r>
            <a:r>
              <a:rPr sz="2500" spc="-15" dirty="0"/>
              <a:t> </a:t>
            </a:r>
            <a:r>
              <a:rPr sz="2500" spc="-10" dirty="0"/>
              <a:t>3001A-</a:t>
            </a:r>
            <a:r>
              <a:rPr sz="2500" spc="-20" dirty="0"/>
              <a:t>A-</a:t>
            </a:r>
            <a:r>
              <a:rPr sz="2500" spc="-10" dirty="0"/>
              <a:t>Z5-</a:t>
            </a:r>
            <a:r>
              <a:rPr sz="2500" spc="-25" dirty="0"/>
              <a:t>24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2.75”</a:t>
            </a:r>
            <a:r>
              <a:rPr sz="2500" spc="-45" dirty="0"/>
              <a:t> </a:t>
            </a:r>
            <a:r>
              <a:rPr sz="2500" dirty="0"/>
              <a:t>DIECAST</a:t>
            </a:r>
            <a:r>
              <a:rPr sz="2500" spc="-30" dirty="0"/>
              <a:t> </a:t>
            </a:r>
            <a:r>
              <a:rPr sz="2500" dirty="0"/>
              <a:t>CAR</a:t>
            </a:r>
            <a:r>
              <a:rPr sz="2500" spc="-25" dirty="0"/>
              <a:t> </a:t>
            </a:r>
            <a:r>
              <a:rPr sz="2500" dirty="0"/>
              <a:t>–</a:t>
            </a:r>
            <a:r>
              <a:rPr sz="2500" spc="-50" dirty="0"/>
              <a:t> </a:t>
            </a:r>
            <a:r>
              <a:rPr sz="2500" dirty="0"/>
              <a:t>5</a:t>
            </a:r>
            <a:r>
              <a:rPr sz="2500" spc="-40" dirty="0"/>
              <a:t> </a:t>
            </a:r>
            <a:r>
              <a:rPr sz="2500" dirty="0"/>
              <a:t>PIECES</a:t>
            </a:r>
            <a:r>
              <a:rPr sz="2500" spc="-30" dirty="0"/>
              <a:t> </a:t>
            </a:r>
            <a:r>
              <a:rPr sz="2500" spc="-20" dirty="0"/>
              <a:t>PACK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160121" y="1528953"/>
            <a:ext cx="283146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Wheeling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78365" y="5775756"/>
            <a:ext cx="1805939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Blister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spc="-20" dirty="0">
                <a:latin typeface="Impact"/>
                <a:cs typeface="Impact"/>
              </a:rPr>
              <a:t>Card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4”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1.5”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9”</a:t>
            </a:r>
            <a:endParaRPr sz="2000">
              <a:latin typeface="Impact"/>
              <a:cs typeface="Impac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7588" y="605027"/>
            <a:ext cx="2004059" cy="51038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2" y="1781555"/>
              <a:ext cx="9127236" cy="47411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121" y="832230"/>
            <a:ext cx="437832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dirty="0"/>
              <a:t>ITEM NO:</a:t>
            </a:r>
            <a:r>
              <a:rPr sz="2500" spc="-15" dirty="0"/>
              <a:t> </a:t>
            </a:r>
            <a:r>
              <a:rPr sz="2500" spc="-10" dirty="0"/>
              <a:t>3001A-</a:t>
            </a:r>
            <a:r>
              <a:rPr sz="2500" spc="-20" dirty="0"/>
              <a:t>A-</a:t>
            </a:r>
            <a:r>
              <a:rPr sz="2500" spc="-25" dirty="0"/>
              <a:t>W5-24</a:t>
            </a:r>
            <a:endParaRPr sz="2500"/>
          </a:p>
          <a:p>
            <a:pPr marL="12700">
              <a:lnSpc>
                <a:spcPts val="2850"/>
              </a:lnSpc>
            </a:pPr>
            <a:r>
              <a:rPr sz="2500" dirty="0"/>
              <a:t>2.75”</a:t>
            </a:r>
            <a:r>
              <a:rPr sz="2500" spc="-45" dirty="0"/>
              <a:t> </a:t>
            </a:r>
            <a:r>
              <a:rPr sz="2500" dirty="0"/>
              <a:t>DIECAST</a:t>
            </a:r>
            <a:r>
              <a:rPr sz="2500" spc="-30" dirty="0"/>
              <a:t> </a:t>
            </a:r>
            <a:r>
              <a:rPr sz="2500" dirty="0"/>
              <a:t>CAR</a:t>
            </a:r>
            <a:r>
              <a:rPr sz="2500" spc="-25" dirty="0"/>
              <a:t> </a:t>
            </a:r>
            <a:r>
              <a:rPr sz="2500" dirty="0"/>
              <a:t>–</a:t>
            </a:r>
            <a:r>
              <a:rPr sz="2500" spc="-50" dirty="0"/>
              <a:t> </a:t>
            </a:r>
            <a:r>
              <a:rPr sz="2500" dirty="0"/>
              <a:t>5</a:t>
            </a:r>
            <a:r>
              <a:rPr sz="2500" spc="-40" dirty="0"/>
              <a:t> </a:t>
            </a:r>
            <a:r>
              <a:rPr sz="2500" dirty="0"/>
              <a:t>PIECES</a:t>
            </a:r>
            <a:r>
              <a:rPr sz="2500" spc="-30" dirty="0"/>
              <a:t> </a:t>
            </a:r>
            <a:r>
              <a:rPr sz="2500" spc="-20" dirty="0"/>
              <a:t>PACK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160121" y="1528953"/>
            <a:ext cx="283146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Arial"/>
                <a:cs typeface="Arial"/>
              </a:rPr>
              <a:t>Die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Cab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Plastic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Parts </a:t>
            </a:r>
            <a:r>
              <a:rPr sz="1600" dirty="0">
                <a:latin typeface="Arial"/>
                <a:cs typeface="Arial"/>
              </a:rPr>
              <a:t>Free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Wheeling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16110" y="5894628"/>
            <a:ext cx="1805939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4”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1.5”</a:t>
            </a:r>
            <a:r>
              <a:rPr sz="2000" b="1" spc="-3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9”</a:t>
            </a:r>
            <a:endParaRPr sz="2000">
              <a:latin typeface="Impact"/>
              <a:cs typeface="Impac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0531" y="382524"/>
            <a:ext cx="2249424" cy="5468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457" y="933958"/>
            <a:ext cx="5033010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sz="2800" dirty="0"/>
              <a:t>ITEM NO:</a:t>
            </a:r>
            <a:r>
              <a:rPr sz="2800" spc="5" dirty="0"/>
              <a:t> </a:t>
            </a:r>
            <a:r>
              <a:rPr sz="2800" spc="-20" dirty="0"/>
              <a:t>3001A-A-</a:t>
            </a:r>
            <a:r>
              <a:rPr sz="2800" spc="-10" dirty="0"/>
              <a:t>W10-</a:t>
            </a:r>
            <a:r>
              <a:rPr sz="2800" spc="-35" dirty="0"/>
              <a:t>24</a:t>
            </a:r>
            <a:endParaRPr sz="2800"/>
          </a:p>
          <a:p>
            <a:pPr marL="12700">
              <a:lnSpc>
                <a:spcPts val="3190"/>
              </a:lnSpc>
            </a:pPr>
            <a:r>
              <a:rPr sz="2800" dirty="0"/>
              <a:t>2.75”</a:t>
            </a:r>
            <a:r>
              <a:rPr sz="2800" spc="-65" dirty="0"/>
              <a:t> </a:t>
            </a:r>
            <a:r>
              <a:rPr sz="2800" dirty="0"/>
              <a:t>DIECAST</a:t>
            </a:r>
            <a:r>
              <a:rPr sz="2800" spc="-30" dirty="0"/>
              <a:t> </a:t>
            </a:r>
            <a:r>
              <a:rPr sz="2800" dirty="0"/>
              <a:t>CAR</a:t>
            </a:r>
            <a:r>
              <a:rPr sz="2800" spc="-35" dirty="0"/>
              <a:t> </a:t>
            </a:r>
            <a:r>
              <a:rPr sz="2800" dirty="0"/>
              <a:t>–</a:t>
            </a:r>
            <a:r>
              <a:rPr sz="2800" spc="-55" dirty="0"/>
              <a:t> </a:t>
            </a:r>
            <a:r>
              <a:rPr sz="2800" dirty="0"/>
              <a:t>10</a:t>
            </a:r>
            <a:r>
              <a:rPr sz="2800" spc="-55" dirty="0"/>
              <a:t> </a:t>
            </a:r>
            <a:r>
              <a:rPr sz="2800" dirty="0"/>
              <a:t>PIECES</a:t>
            </a:r>
            <a:r>
              <a:rPr sz="2800" spc="-50" dirty="0"/>
              <a:t> </a:t>
            </a:r>
            <a:r>
              <a:rPr sz="2800" spc="-20" dirty="0"/>
              <a:t>PACK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81457" y="1712721"/>
            <a:ext cx="500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Die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Plastic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Parts.</a:t>
            </a:r>
            <a:r>
              <a:rPr sz="1800" spc="4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•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Free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Wheeling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7325" y="5661761"/>
            <a:ext cx="1879600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7”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9”</a:t>
            </a:r>
            <a:r>
              <a:rPr sz="2000" b="1" spc="-1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20" dirty="0">
                <a:latin typeface="Impact"/>
                <a:cs typeface="Impact"/>
              </a:rPr>
              <a:t> 1.75”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457" y="933958"/>
            <a:ext cx="5075555" cy="83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sz="2800" dirty="0"/>
              <a:t>ITEM NO:</a:t>
            </a:r>
            <a:r>
              <a:rPr sz="2800" spc="5" dirty="0"/>
              <a:t> </a:t>
            </a:r>
            <a:r>
              <a:rPr sz="2800" spc="-20" dirty="0"/>
              <a:t>3001A-A-</a:t>
            </a:r>
            <a:r>
              <a:rPr sz="2800" spc="-10" dirty="0"/>
              <a:t>W20-</a:t>
            </a:r>
            <a:r>
              <a:rPr sz="2800" spc="-25" dirty="0"/>
              <a:t>24</a:t>
            </a:r>
            <a:endParaRPr sz="2800"/>
          </a:p>
          <a:p>
            <a:pPr marL="12700">
              <a:lnSpc>
                <a:spcPts val="3190"/>
              </a:lnSpc>
            </a:pPr>
            <a:r>
              <a:rPr sz="2800" dirty="0"/>
              <a:t>2.75”</a:t>
            </a:r>
            <a:r>
              <a:rPr sz="2800" spc="-65" dirty="0"/>
              <a:t> </a:t>
            </a:r>
            <a:r>
              <a:rPr sz="2800" dirty="0"/>
              <a:t>DIECAST</a:t>
            </a:r>
            <a:r>
              <a:rPr sz="2800" spc="-30" dirty="0"/>
              <a:t> </a:t>
            </a:r>
            <a:r>
              <a:rPr sz="2800" dirty="0"/>
              <a:t>CAR</a:t>
            </a:r>
            <a:r>
              <a:rPr sz="2800" spc="-35" dirty="0"/>
              <a:t> </a:t>
            </a:r>
            <a:r>
              <a:rPr sz="2800" dirty="0"/>
              <a:t>–</a:t>
            </a:r>
            <a:r>
              <a:rPr sz="2800" spc="-55" dirty="0"/>
              <a:t> </a:t>
            </a:r>
            <a:r>
              <a:rPr sz="2800" dirty="0"/>
              <a:t>20</a:t>
            </a:r>
            <a:r>
              <a:rPr sz="2800" spc="-60" dirty="0"/>
              <a:t> </a:t>
            </a:r>
            <a:r>
              <a:rPr sz="2800" dirty="0"/>
              <a:t>PIECES</a:t>
            </a:r>
            <a:r>
              <a:rPr sz="2800" spc="-50" dirty="0"/>
              <a:t> </a:t>
            </a:r>
            <a:r>
              <a:rPr sz="2800" spc="-20" dirty="0"/>
              <a:t>PACK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81457" y="1712721"/>
            <a:ext cx="500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Die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Plastic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Parts.</a:t>
            </a:r>
            <a:r>
              <a:rPr sz="1800" spc="4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•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Free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Wheeling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7325" y="5661761"/>
            <a:ext cx="225869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0"/>
              </a:spcBef>
            </a:pPr>
            <a:r>
              <a:rPr sz="2000" b="1" dirty="0">
                <a:latin typeface="Impact"/>
                <a:cs typeface="Impact"/>
              </a:rPr>
              <a:t>WINDOW</a:t>
            </a:r>
            <a:r>
              <a:rPr sz="2000" b="1" spc="-40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BOX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280"/>
              </a:lnSpc>
            </a:pPr>
            <a:r>
              <a:rPr sz="2000" b="1" dirty="0">
                <a:latin typeface="Impact"/>
                <a:cs typeface="Impact"/>
              </a:rPr>
              <a:t>SIZE:</a:t>
            </a:r>
            <a:r>
              <a:rPr sz="2000" b="1" spc="-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14.25”</a:t>
            </a:r>
            <a:r>
              <a:rPr sz="2000" b="1" spc="-1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320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1.5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”</a:t>
            </a:r>
            <a:r>
              <a:rPr sz="2000" b="1" spc="-25" dirty="0">
                <a:latin typeface="Impact"/>
                <a:cs typeface="Impact"/>
              </a:rPr>
              <a:t> </a:t>
            </a:r>
            <a:r>
              <a:rPr sz="2000" b="1" dirty="0">
                <a:latin typeface="Impact"/>
                <a:cs typeface="Impact"/>
              </a:rPr>
              <a:t>X</a:t>
            </a:r>
            <a:r>
              <a:rPr sz="2000" b="1" spc="-5" dirty="0">
                <a:latin typeface="Impact"/>
                <a:cs typeface="Impact"/>
              </a:rPr>
              <a:t> </a:t>
            </a:r>
            <a:r>
              <a:rPr sz="2000" b="1" spc="-25" dirty="0">
                <a:latin typeface="Impact"/>
                <a:cs typeface="Impact"/>
              </a:rPr>
              <a:t>9”</a:t>
            </a:r>
            <a:endParaRPr sz="2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833</Words>
  <Application>Microsoft Macintosh PowerPoint</Application>
  <PresentationFormat>Widescreen</PresentationFormat>
  <Paragraphs>141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Impact</vt:lpstr>
      <vt:lpstr>Office Theme</vt:lpstr>
      <vt:lpstr>ITEM NO: 3001A-A-Z2-24 2.75” DIECAST CAR – 2 PIECES PACK</vt:lpstr>
      <vt:lpstr>2.New deco ready to ship (15 new color)</vt:lpstr>
      <vt:lpstr>3.New car bodies (Added 5 styles x 2 color) PSD TBD</vt:lpstr>
      <vt:lpstr>School Bus</vt:lpstr>
      <vt:lpstr>ITEM NO: 3001A-A-Z3-24 2.75” DIECAST CAR – 3 PIECES PACK</vt:lpstr>
      <vt:lpstr>ITEM NO: 3001A-A-Z5-24 2.75” DIECAST CAR – 5 PIECES PACK</vt:lpstr>
      <vt:lpstr>ITEM NO: 3001A-A-W5-24 2.75” DIECAST CAR – 5 PIECES PACK</vt:lpstr>
      <vt:lpstr>ITEM NO: 3001A-A-W10-24 2.75” DIECAST CAR – 10 PIECES PACK</vt:lpstr>
      <vt:lpstr>ITEM NO: 3001A-A-W20-24 2.75” DIECAST CAR – 20 PIECES PACK</vt:lpstr>
      <vt:lpstr>ITEM NO: 3001A-A-W25-12 2.75” DIECAST CAR – 25 PIECES PACK</vt:lpstr>
      <vt:lpstr>ITEM NO: 3066A-A-W-12 LNS 4.3” PULL BACK PLASTIC CAR ASST.</vt:lpstr>
      <vt:lpstr>ITEM NO: 3014A-A-W-12 LNS 4.3” PULL BACK DIECAST CAR ASST.</vt:lpstr>
      <vt:lpstr>LEGEND TOYS</vt:lpstr>
      <vt:lpstr>LEGEND TOYS</vt:lpstr>
      <vt:lpstr>PowerPoint Presentation</vt:lpstr>
      <vt:lpstr>PowerPoint Presentation</vt:lpstr>
      <vt:lpstr>PowerPoint Presentation</vt:lpstr>
      <vt:lpstr>ITEM NO: 3061-W3-12 3 HEAVY TRUCK PLAYSET</vt:lpstr>
      <vt:lpstr>ITEM NO: 3072A-A-O-12 LnS HEAVY TRUCK ASST. Light and Engine Sound with Movable Parts</vt:lpstr>
      <vt:lpstr>ITEM NO: 3062-W5-6 3 HEAVY TRUCKS AND 2 LORRIES</vt:lpstr>
      <vt:lpstr>ITEM NO: 3065-O-6 LNS HEAVY TRUCK PLAYSET</vt:lpstr>
      <vt:lpstr>ITEM NO: 3058A-W4-6 3.5” CONSTRUCTION TRUCK PLAYSET</vt:lpstr>
      <vt:lpstr>ITEM NO: 3060-A-O-2 2.4G FULL FUNCTION R/C CAR</vt:lpstr>
      <vt:lpstr>ITEM NO: 3045-A-O-2 15” 2.4G FULL FUNCTION R/C CAR</vt:lpstr>
      <vt:lpstr>PowerPoint Presentation</vt:lpstr>
      <vt:lpstr>PowerPoint Presentation</vt:lpstr>
      <vt:lpstr>ITEM NO: 3026-A-A-Y-4 LNS KITCHEN SET &amp; SHOPPING CHECKOUT COUNTER SET W/. ACCESSORIES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Yang, Jake</dc:creator>
  <cp:lastModifiedBy>Scott Goodman</cp:lastModifiedBy>
  <cp:revision>2</cp:revision>
  <dcterms:created xsi:type="dcterms:W3CDTF">2024-04-04T15:48:44Z</dcterms:created>
  <dcterms:modified xsi:type="dcterms:W3CDTF">2024-06-11T00:23:48Z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2024-04-03T00:00:00Z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2024-04-04T00:00:00Z</vt:filetime>
  </property>
  <property fmtid="{D5CDD505-2E9C-101B-9397-08002B2CF9AE}" pid="5" name="Producer">
    <vt:lpwstr>Microsoft® PowerPoint® 2021</vt:lpwstr>
  </property>
</Properties>
</file>